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8" r:id="rId4"/>
    <p:sldId id="273" r:id="rId5"/>
    <p:sldId id="267" r:id="rId6"/>
    <p:sldId id="258" r:id="rId7"/>
    <p:sldId id="260" r:id="rId8"/>
    <p:sldId id="259" r:id="rId9"/>
    <p:sldId id="270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1" r:id="rId19"/>
    <p:sldId id="272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1182" autoAdjust="0"/>
  </p:normalViewPr>
  <p:slideViewPr>
    <p:cSldViewPr>
      <p:cViewPr varScale="1">
        <p:scale>
          <a:sx n="67" d="100"/>
          <a:sy n="67" d="100"/>
        </p:scale>
        <p:origin x="-6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8C509-5580-4A84-89AC-C496D5A5E3B2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EDF2E-00FA-4090-A431-D84F9E754D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EDF2E-00FA-4090-A431-D84F9E754D5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EDF2E-00FA-4090-A431-D84F9E754D5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EDF2E-00FA-4090-A431-D84F9E754D5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EDF2E-00FA-4090-A431-D84F9E754D5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EDF2E-00FA-4090-A431-D84F9E754D5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EDF2E-00FA-4090-A431-D84F9E754D5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C71F949-AE60-4D6E-8E5B-2D0F60E9F654}" type="datetimeFigureOut">
              <a:rPr lang="en-US" smtClean="0"/>
              <a:pPr/>
              <a:t>9/29/2010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67939AB-9790-436D-81FE-E1E5DA579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l.org/siop/" TargetMode="External"/><Relationship Id="rId2" Type="http://schemas.openxmlformats.org/officeDocument/2006/relationships/hyperlink" Target="http://www.prel.org/products/paced/fall06/siop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 smtClean="0">
                <a:latin typeface="Berlin Sans FB Demi" pitchFamily="34" charset="0"/>
              </a:rPr>
              <a:t>SIOP Model:</a:t>
            </a:r>
            <a:br>
              <a:rPr lang="en-US" sz="7200" dirty="0" smtClean="0">
                <a:latin typeface="Berlin Sans FB Demi" pitchFamily="34" charset="0"/>
              </a:rPr>
            </a:br>
            <a:r>
              <a:rPr lang="en-US" sz="2000" dirty="0" smtClean="0">
                <a:latin typeface="Berlin Sans FB Demi" pitchFamily="34" charset="0"/>
              </a:rPr>
              <a:t/>
            </a:r>
            <a:br>
              <a:rPr lang="en-US" sz="2000" dirty="0" smtClean="0">
                <a:latin typeface="Berlin Sans FB Demi" pitchFamily="34" charset="0"/>
              </a:rPr>
            </a:br>
            <a:r>
              <a:rPr lang="en-US" sz="2000" dirty="0" smtClean="0">
                <a:latin typeface="Berlin Sans FB Demi" pitchFamily="34" charset="0"/>
              </a:rPr>
              <a:t/>
            </a:r>
            <a:br>
              <a:rPr lang="en-US" sz="2000" dirty="0" smtClean="0">
                <a:latin typeface="Berlin Sans FB Demi" pitchFamily="34" charset="0"/>
              </a:rPr>
            </a:br>
            <a:r>
              <a:rPr lang="en-US" sz="5000" dirty="0" smtClean="0">
                <a:latin typeface="Berlin Sans FB Demi" pitchFamily="34" charset="0"/>
              </a:rPr>
              <a:t> Sheltered Instruction Observation Protocol</a:t>
            </a:r>
            <a:endParaRPr lang="en-US" sz="5000" dirty="0">
              <a:latin typeface="Berlin Sans FB Dem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81600"/>
            <a:ext cx="8077200" cy="1499616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FFC000"/>
                </a:solidFill>
                <a:latin typeface="Mistral" pitchFamily="66" charset="0"/>
              </a:rPr>
              <a:t>Adriene</a:t>
            </a:r>
            <a:r>
              <a:rPr lang="en-US" sz="4800" dirty="0" smtClean="0">
                <a:solidFill>
                  <a:srgbClr val="FFC000"/>
                </a:solidFill>
                <a:latin typeface="Mistral" pitchFamily="66" charset="0"/>
              </a:rPr>
              <a:t> </a:t>
            </a:r>
            <a:r>
              <a:rPr lang="en-US" sz="4800" dirty="0" err="1" smtClean="0">
                <a:solidFill>
                  <a:srgbClr val="FFC000"/>
                </a:solidFill>
                <a:latin typeface="Mistral" pitchFamily="66" charset="0"/>
              </a:rPr>
              <a:t>Umecker</a:t>
            </a:r>
            <a:endParaRPr lang="en-US" sz="4800" dirty="0" smtClean="0">
              <a:solidFill>
                <a:srgbClr val="FFC000"/>
              </a:solidFill>
              <a:latin typeface="Mistral" pitchFamily="66" charset="0"/>
            </a:endParaRPr>
          </a:p>
          <a:p>
            <a:pPr algn="ctr"/>
            <a:r>
              <a:rPr lang="en-US" sz="4800" dirty="0" smtClean="0">
                <a:solidFill>
                  <a:srgbClr val="FFC000"/>
                </a:solidFill>
                <a:latin typeface="Mistral" pitchFamily="66" charset="0"/>
              </a:rPr>
              <a:t>Michelle </a:t>
            </a:r>
            <a:r>
              <a:rPr lang="en-US" sz="4800" dirty="0" err="1" smtClean="0">
                <a:solidFill>
                  <a:srgbClr val="FFC000"/>
                </a:solidFill>
                <a:latin typeface="Mistral" pitchFamily="66" charset="0"/>
              </a:rPr>
              <a:t>Stukel</a:t>
            </a:r>
            <a:endParaRPr lang="en-US" sz="4800" dirty="0">
              <a:solidFill>
                <a:srgbClr val="FFC000"/>
              </a:solidFill>
              <a:latin typeface="Mistral" pitchFamily="66" charset="0"/>
            </a:endParaRPr>
          </a:p>
        </p:txBody>
      </p:sp>
      <p:pic>
        <p:nvPicPr>
          <p:cNvPr id="4" name="Picture 4" descr="http://www-fp.ablongman.com/bigcovers/02055188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25159">
            <a:off x="469825" y="3353163"/>
            <a:ext cx="2177279" cy="2800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SIOP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The SIOP Model is a research-based and validated model of sheltered instruction.</a:t>
            </a: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r>
              <a:rPr lang="en-US" dirty="0" smtClean="0">
                <a:cs typeface="Arial" charset="0"/>
              </a:rPr>
              <a:t>An observation protocol (rating instrument)</a:t>
            </a:r>
          </a:p>
          <a:p>
            <a:pPr>
              <a:buNone/>
            </a:pPr>
            <a:endParaRPr lang="en-US" dirty="0" smtClean="0">
              <a:cs typeface="Arial" charset="0"/>
            </a:endParaRPr>
          </a:p>
          <a:p>
            <a:r>
              <a:rPr lang="en-US" dirty="0" smtClean="0">
                <a:cs typeface="Arial" charset="0"/>
              </a:rPr>
              <a:t> A lesson planning and delivery system</a:t>
            </a:r>
          </a:p>
          <a:p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uses the SIOP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625609"/>
          </a:xfrm>
        </p:spPr>
        <p:txBody>
          <a:bodyPr>
            <a:noAutofit/>
          </a:bodyPr>
          <a:lstStyle/>
          <a:p>
            <a:r>
              <a:rPr lang="en-US" sz="3300" dirty="0" smtClean="0"/>
              <a:t>Elementary classroom teachers</a:t>
            </a:r>
          </a:p>
          <a:p>
            <a:r>
              <a:rPr lang="en-US" sz="3300" dirty="0" smtClean="0"/>
              <a:t>Secondary subject-area teachers</a:t>
            </a:r>
          </a:p>
          <a:p>
            <a:r>
              <a:rPr lang="en-US" sz="3300" dirty="0" smtClean="0"/>
              <a:t>ESL teachers</a:t>
            </a:r>
          </a:p>
          <a:p>
            <a:r>
              <a:rPr lang="en-US" sz="3300" dirty="0" smtClean="0"/>
              <a:t>Two-Way Immersion teachers</a:t>
            </a:r>
          </a:p>
          <a:p>
            <a:r>
              <a:rPr lang="en-US" sz="3300" dirty="0" smtClean="0"/>
              <a:t>Bilingual teachers</a:t>
            </a:r>
          </a:p>
          <a:p>
            <a:r>
              <a:rPr lang="en-US" sz="3300" dirty="0" smtClean="0"/>
              <a:t>Instructional coaches </a:t>
            </a:r>
          </a:p>
          <a:p>
            <a:r>
              <a:rPr lang="en-US" sz="3300" dirty="0" smtClean="0"/>
              <a:t>Staff developers</a:t>
            </a:r>
          </a:p>
          <a:p>
            <a:r>
              <a:rPr lang="en-US" sz="3300" dirty="0" smtClean="0"/>
              <a:t>School and district administrators</a:t>
            </a:r>
          </a:p>
          <a:p>
            <a:r>
              <a:rPr lang="en-US" sz="3300" dirty="0" smtClean="0"/>
              <a:t>Teacher education faculty</a:t>
            </a:r>
          </a:p>
          <a:p>
            <a:r>
              <a:rPr lang="en-US" sz="3300" dirty="0" smtClean="0"/>
              <a:t>Pre-service teacher candidates</a:t>
            </a:r>
          </a:p>
          <a:p>
            <a:endParaRPr lang="en-US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SIOP Model is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observation tool for fidelity of model implementation  </a:t>
            </a:r>
          </a:p>
          <a:p>
            <a:r>
              <a:rPr lang="en-US" dirty="0" smtClean="0"/>
              <a:t>Supervision and observation tool of student teachers</a:t>
            </a:r>
          </a:p>
          <a:p>
            <a:r>
              <a:rPr lang="en-US" dirty="0" smtClean="0"/>
              <a:t>Classroom observation tool by 	 administrators</a:t>
            </a:r>
            <a:endParaRPr lang="en-US" b="1" dirty="0" smtClean="0"/>
          </a:p>
          <a:p>
            <a:r>
              <a:rPr lang="en-US" dirty="0" smtClean="0"/>
              <a:t>Teacher self-reflection tool</a:t>
            </a:r>
          </a:p>
          <a:p>
            <a:r>
              <a:rPr lang="en-US" dirty="0" smtClean="0"/>
              <a:t>Lesson plan checklist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Who benefits from SIOP instruction?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When the SIOP Model is fully enforced, English Learners’ </a:t>
            </a:r>
            <a:r>
              <a:rPr lang="en-US" b="1" dirty="0" smtClean="0"/>
              <a:t>academic performance improves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SIOP-based teaching </a:t>
            </a:r>
            <a:r>
              <a:rPr lang="en-US" b="1" dirty="0" smtClean="0"/>
              <a:t>benefits all students</a:t>
            </a:r>
            <a:r>
              <a:rPr lang="en-US" dirty="0" smtClean="0"/>
              <a:t>, not just those who are learning English as an additional language when </a:t>
            </a:r>
            <a:r>
              <a:rPr lang="en-US" u="sng" dirty="0" smtClean="0"/>
              <a:t>implemented correctly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SIOP instruction also benefits students learning </a:t>
            </a:r>
            <a:r>
              <a:rPr lang="en-US" b="1" dirty="0" smtClean="0"/>
              <a:t>content</a:t>
            </a:r>
            <a:r>
              <a:rPr lang="en-US" dirty="0" smtClean="0"/>
              <a:t> through another language.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Interrelated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Autofit/>
          </a:bodyPr>
          <a:lstStyle/>
          <a:p>
            <a:r>
              <a:rPr lang="en-US" sz="3800" dirty="0" smtClean="0"/>
              <a:t>Lesson Preparation</a:t>
            </a:r>
          </a:p>
          <a:p>
            <a:r>
              <a:rPr lang="en-US" sz="3800" dirty="0" smtClean="0"/>
              <a:t>Building Background</a:t>
            </a:r>
          </a:p>
          <a:p>
            <a:r>
              <a:rPr lang="en-US" sz="3800" dirty="0" smtClean="0"/>
              <a:t>Comprehensible Input</a:t>
            </a:r>
          </a:p>
          <a:p>
            <a:r>
              <a:rPr lang="en-US" sz="3800" dirty="0" smtClean="0"/>
              <a:t>Strategies</a:t>
            </a:r>
          </a:p>
          <a:p>
            <a:r>
              <a:rPr lang="en-US" sz="3800" dirty="0" smtClean="0"/>
              <a:t>Interaction</a:t>
            </a:r>
          </a:p>
          <a:p>
            <a:r>
              <a:rPr lang="en-US" sz="3800" dirty="0" smtClean="0"/>
              <a:t>Practice/Application</a:t>
            </a:r>
          </a:p>
          <a:p>
            <a:r>
              <a:rPr lang="en-US" sz="3800" dirty="0" smtClean="0"/>
              <a:t>Lesson Delivery</a:t>
            </a:r>
          </a:p>
          <a:p>
            <a:r>
              <a:rPr lang="en-US" sz="3800" dirty="0" smtClean="0"/>
              <a:t>Review/Assessment </a:t>
            </a:r>
          </a:p>
          <a:p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5448"/>
            <a:ext cx="8229600" cy="1252728"/>
          </a:xfrm>
        </p:spPr>
        <p:txBody>
          <a:bodyPr/>
          <a:lstStyle/>
          <a:p>
            <a:r>
              <a:rPr lang="en-US" sz="4800" dirty="0" smtClean="0"/>
              <a:t>1. Building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 the following elements: </a:t>
            </a:r>
          </a:p>
          <a:p>
            <a:pPr lvl="1"/>
            <a:r>
              <a:rPr lang="en-US" dirty="0" smtClean="0"/>
              <a:t>Concepts explicitly linked to students' background experiences </a:t>
            </a:r>
          </a:p>
          <a:p>
            <a:pPr lvl="1"/>
            <a:r>
              <a:rPr lang="en-US" dirty="0" smtClean="0"/>
              <a:t>Links explicitly made between past learning and new concepts </a:t>
            </a:r>
          </a:p>
          <a:p>
            <a:pPr lvl="1"/>
            <a:r>
              <a:rPr lang="en-US" dirty="0" smtClean="0"/>
              <a:t>Key vocabulary emphasized </a:t>
            </a:r>
          </a:p>
          <a:p>
            <a:pPr lvl="2"/>
            <a:r>
              <a:rPr lang="en-US" b="1" dirty="0" smtClean="0"/>
              <a:t>(ex: introduced, written, repeated, and highlighted for students to see)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2. Lesson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5105400"/>
          </a:xfrm>
        </p:spPr>
        <p:txBody>
          <a:bodyPr>
            <a:noAutofit/>
          </a:bodyPr>
          <a:lstStyle/>
          <a:p>
            <a:r>
              <a:rPr lang="en-US" sz="2300" dirty="0" smtClean="0"/>
              <a:t>Includes the following components:</a:t>
            </a:r>
          </a:p>
          <a:p>
            <a:pPr lvl="1"/>
            <a:r>
              <a:rPr lang="en-US" sz="2300" dirty="0" smtClean="0"/>
              <a:t>Clearly defined content objectives for students</a:t>
            </a:r>
          </a:p>
          <a:p>
            <a:pPr lvl="1"/>
            <a:r>
              <a:rPr lang="en-US" sz="2300" dirty="0" smtClean="0"/>
              <a:t>Clearly defined language objectives for students</a:t>
            </a:r>
          </a:p>
          <a:p>
            <a:pPr lvl="1"/>
            <a:r>
              <a:rPr lang="en-US" sz="2300" dirty="0" smtClean="0"/>
              <a:t>Content concepts appropriate for age and educational background</a:t>
            </a:r>
          </a:p>
          <a:p>
            <a:pPr lvl="1"/>
            <a:r>
              <a:rPr lang="en-US" sz="2300" dirty="0" smtClean="0"/>
              <a:t>Supplementary materials used to a high degree, making the lesson clear and meaningful </a:t>
            </a:r>
            <a:r>
              <a:rPr lang="en-US" sz="2300" b="1" dirty="0" smtClean="0"/>
              <a:t>(ex: graphs, models, visuals)</a:t>
            </a:r>
          </a:p>
          <a:p>
            <a:pPr lvl="1"/>
            <a:r>
              <a:rPr lang="en-US" sz="2300" dirty="0" smtClean="0"/>
              <a:t>Adaptation of content </a:t>
            </a:r>
            <a:r>
              <a:rPr lang="en-US" sz="2300" b="1" dirty="0" smtClean="0"/>
              <a:t>(ex: text, assignment) </a:t>
            </a:r>
            <a:r>
              <a:rPr lang="en-US" sz="2300" dirty="0" smtClean="0"/>
              <a:t>to all levels of student proficiency</a:t>
            </a:r>
          </a:p>
          <a:p>
            <a:pPr lvl="1"/>
            <a:r>
              <a:rPr lang="en-US" sz="2300" dirty="0" smtClean="0"/>
              <a:t>Meaningful activities that integrate lesson concepts (e.g., surveys, letter writing, simulations, constructing models) with language practice opportunities for reading, writing, listening, and/or speaking</a:t>
            </a:r>
          </a:p>
          <a:p>
            <a:endParaRPr lang="en-U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 of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Sub-sections of Preparation</a:t>
            </a:r>
            <a:endParaRPr lang="en-US" b="1" dirty="0" smtClean="0"/>
          </a:p>
          <a:p>
            <a:pPr lvl="1"/>
            <a:r>
              <a:rPr lang="en-US" dirty="0" smtClean="0"/>
              <a:t>Content Objectives</a:t>
            </a:r>
          </a:p>
          <a:p>
            <a:pPr lvl="1"/>
            <a:r>
              <a:rPr lang="en-US" dirty="0" smtClean="0"/>
              <a:t>Language Objectives</a:t>
            </a:r>
          </a:p>
          <a:p>
            <a:pPr lvl="1"/>
            <a:r>
              <a:rPr lang="en-US" dirty="0" smtClean="0"/>
              <a:t>Content Concepts</a:t>
            </a:r>
          </a:p>
          <a:p>
            <a:pPr lvl="1"/>
            <a:r>
              <a:rPr lang="en-US" dirty="0" smtClean="0"/>
              <a:t>Supplementary </a:t>
            </a:r>
            <a:r>
              <a:rPr lang="en-US" dirty="0" smtClean="0"/>
              <a:t>Materials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Activity!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mini-lesson (Jump-start Lesson)</a:t>
            </a:r>
          </a:p>
          <a:p>
            <a:r>
              <a:rPr lang="en-US" dirty="0" smtClean="0"/>
              <a:t>Please Include:</a:t>
            </a:r>
          </a:p>
          <a:p>
            <a:pPr lvl="1"/>
            <a:r>
              <a:rPr lang="en-US" dirty="0" smtClean="0"/>
              <a:t>Brief explanation on subject and background information needed.</a:t>
            </a:r>
          </a:p>
          <a:p>
            <a:pPr lvl="1"/>
            <a:r>
              <a:rPr lang="en-US" dirty="0" smtClean="0"/>
              <a:t>1-2 specific and simple objectives</a:t>
            </a:r>
          </a:p>
          <a:p>
            <a:pPr lvl="1"/>
            <a:r>
              <a:rPr lang="en-US" dirty="0" smtClean="0"/>
              <a:t>Use of supplementary materials (pg. 27-28)</a:t>
            </a:r>
          </a:p>
          <a:p>
            <a:pPr lvl="1"/>
            <a:r>
              <a:rPr lang="en-US" dirty="0" smtClean="0"/>
              <a:t>Why is the lesson effective?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Sub-sections of Preparation</a:t>
            </a:r>
          </a:p>
          <a:p>
            <a:pPr lvl="1"/>
            <a:r>
              <a:rPr lang="en-US" dirty="0" smtClean="0"/>
              <a:t>Adaptation of Content</a:t>
            </a:r>
          </a:p>
          <a:p>
            <a:pPr lvl="1"/>
            <a:r>
              <a:rPr lang="en-US" dirty="0" smtClean="0"/>
              <a:t>Meaningful Activities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3. Comprehensible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Includes the following components:</a:t>
            </a:r>
          </a:p>
          <a:p>
            <a:pPr lvl="1"/>
            <a:r>
              <a:rPr lang="en-US" dirty="0" smtClean="0"/>
              <a:t>Speech appropriate for students‘ proficiency level </a:t>
            </a:r>
            <a:r>
              <a:rPr lang="en-US" dirty="0" smtClean="0"/>
              <a:t>( </a:t>
            </a:r>
            <a:r>
              <a:rPr lang="en-US" dirty="0" smtClean="0"/>
              <a:t>slower rate, careful </a:t>
            </a:r>
            <a:r>
              <a:rPr lang="en-US" dirty="0" smtClean="0"/>
              <a:t>enunciation) </a:t>
            </a:r>
            <a:endParaRPr lang="en-US" dirty="0" smtClean="0"/>
          </a:p>
          <a:p>
            <a:pPr lvl="1"/>
            <a:r>
              <a:rPr lang="en-US" dirty="0" smtClean="0"/>
              <a:t>Clear explanation of academic tasks </a:t>
            </a:r>
          </a:p>
          <a:p>
            <a:pPr lvl="1"/>
            <a:r>
              <a:rPr lang="en-US" dirty="0" smtClean="0"/>
              <a:t>A variety of techniques used to make content concepts clear </a:t>
            </a:r>
            <a:r>
              <a:rPr lang="en-US" dirty="0" smtClean="0"/>
              <a:t>(demonstrations, gestures, etc.)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4.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800600"/>
          </a:xfrm>
        </p:spPr>
        <p:txBody>
          <a:bodyPr>
            <a:noAutofit/>
          </a:bodyPr>
          <a:lstStyle/>
          <a:p>
            <a:r>
              <a:rPr lang="en-US" sz="2900" dirty="0" smtClean="0"/>
              <a:t>Includes the following components:</a:t>
            </a:r>
          </a:p>
          <a:p>
            <a:pPr lvl="1"/>
            <a:r>
              <a:rPr lang="en-US" sz="2900" dirty="0" smtClean="0"/>
              <a:t>Ample opportunities for students to use strategies </a:t>
            </a:r>
          </a:p>
          <a:p>
            <a:pPr lvl="1"/>
            <a:r>
              <a:rPr lang="en-US" sz="2900" dirty="0" smtClean="0"/>
              <a:t>Consistent use of scaffolding techniques throughout lesson, assisting and supporting student understanding </a:t>
            </a:r>
          </a:p>
          <a:p>
            <a:pPr lvl="1"/>
            <a:r>
              <a:rPr lang="en-US" sz="2900" dirty="0" smtClean="0"/>
              <a:t>A variety of question types used, including those that promote higher-order thinking skills throughout the </a:t>
            </a:r>
            <a:r>
              <a:rPr lang="en-US" sz="2900" dirty="0" smtClean="0"/>
              <a:t>lesson.</a:t>
            </a:r>
            <a:endParaRPr lang="en-US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5.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Autofit/>
          </a:bodyPr>
          <a:lstStyle/>
          <a:p>
            <a:r>
              <a:rPr lang="en-US" sz="2900" dirty="0" smtClean="0"/>
              <a:t>Includes the following components:</a:t>
            </a:r>
          </a:p>
          <a:p>
            <a:pPr lvl="1"/>
            <a:r>
              <a:rPr lang="en-US" sz="2500" dirty="0" smtClean="0"/>
              <a:t>Frequent opportunities for interactions and/or discussion between teacher/student and among students that encourage elaborated responses about lesson concepts </a:t>
            </a:r>
          </a:p>
          <a:p>
            <a:pPr lvl="1"/>
            <a:r>
              <a:rPr lang="en-US" sz="2500" dirty="0" smtClean="0"/>
              <a:t>Grouping configurations support language and content objectives of the lesson </a:t>
            </a:r>
          </a:p>
          <a:p>
            <a:pPr lvl="1"/>
            <a:r>
              <a:rPr lang="en-US" sz="2500" dirty="0" smtClean="0"/>
              <a:t>Sufficient wait time for student response </a:t>
            </a:r>
          </a:p>
          <a:p>
            <a:pPr lvl="1"/>
            <a:r>
              <a:rPr lang="en-US" sz="2500" dirty="0" smtClean="0"/>
              <a:t>Ample opportunities for students to clarify key concepts in L1 as needed with aide, peer, or L1 text</a:t>
            </a:r>
          </a:p>
          <a:p>
            <a:endParaRPr lang="en-US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6. Practice/Application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Autofit/>
          </a:bodyPr>
          <a:lstStyle/>
          <a:p>
            <a:r>
              <a:rPr lang="en-US" sz="2900" dirty="0" smtClean="0"/>
              <a:t>Includes the following components:</a:t>
            </a:r>
          </a:p>
          <a:p>
            <a:pPr lvl="1"/>
            <a:r>
              <a:rPr lang="en-US" sz="2900" dirty="0" smtClean="0"/>
              <a:t>Hands-on materials for students to practice using new content knowledge </a:t>
            </a:r>
          </a:p>
          <a:p>
            <a:pPr lvl="1"/>
            <a:r>
              <a:rPr lang="en-US" sz="2900" dirty="0" smtClean="0"/>
              <a:t>Activities for student to apply content and language knowledge in the classroom </a:t>
            </a:r>
          </a:p>
          <a:p>
            <a:pPr lvl="1"/>
            <a:r>
              <a:rPr lang="en-US" sz="2900" dirty="0" smtClean="0"/>
              <a:t>Activities that integrate all language skills (reading, writing, listening, and speaking)</a:t>
            </a:r>
          </a:p>
          <a:p>
            <a:endParaRPr lang="en-US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7. Lesson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20000" cy="5029199"/>
          </a:xfrm>
        </p:spPr>
        <p:txBody>
          <a:bodyPr>
            <a:noAutofit/>
          </a:bodyPr>
          <a:lstStyle/>
          <a:p>
            <a:r>
              <a:rPr lang="en-US" sz="2900" dirty="0" smtClean="0"/>
              <a:t>Includes the following components:</a:t>
            </a:r>
          </a:p>
          <a:p>
            <a:pPr lvl="1"/>
            <a:r>
              <a:rPr lang="en-US" sz="2900" dirty="0" smtClean="0"/>
              <a:t>Content objectives clearly supported by lesson delivery </a:t>
            </a:r>
          </a:p>
          <a:p>
            <a:pPr lvl="1"/>
            <a:r>
              <a:rPr lang="en-US" sz="2900" dirty="0" smtClean="0"/>
              <a:t>Language objectives clearly supported by lesson delivery </a:t>
            </a:r>
          </a:p>
          <a:p>
            <a:pPr lvl="1"/>
            <a:r>
              <a:rPr lang="en-US" sz="2900" dirty="0" smtClean="0"/>
              <a:t>Students engaged approximately 90-100% of the period </a:t>
            </a:r>
          </a:p>
          <a:p>
            <a:pPr lvl="1"/>
            <a:r>
              <a:rPr lang="en-US" sz="2900" dirty="0" smtClean="0"/>
              <a:t>Pacing of the lesson appropriate to the students’ ability level</a:t>
            </a:r>
          </a:p>
          <a:p>
            <a:endParaRPr lang="en-US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8. Review/Assessment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Autofit/>
          </a:bodyPr>
          <a:lstStyle/>
          <a:p>
            <a:r>
              <a:rPr lang="en-US" sz="2900" dirty="0" smtClean="0"/>
              <a:t>Includes the following components:</a:t>
            </a:r>
          </a:p>
          <a:p>
            <a:pPr lvl="1"/>
            <a:r>
              <a:rPr lang="en-US" sz="2900" dirty="0" smtClean="0"/>
              <a:t>Comprehensive review of key vocabulary </a:t>
            </a:r>
          </a:p>
          <a:p>
            <a:pPr lvl="1"/>
            <a:r>
              <a:rPr lang="en-US" sz="2900" dirty="0" smtClean="0"/>
              <a:t>Comprehensive review of key content concepts </a:t>
            </a:r>
          </a:p>
          <a:p>
            <a:pPr lvl="1"/>
            <a:r>
              <a:rPr lang="en-US" sz="2900" dirty="0" smtClean="0"/>
              <a:t>Regular feedback to students on their output </a:t>
            </a:r>
          </a:p>
          <a:p>
            <a:pPr lvl="1"/>
            <a:r>
              <a:rPr lang="en-US" sz="2900" dirty="0" smtClean="0"/>
              <a:t>Assessment of student comprehension and learning of all lesson objectives </a:t>
            </a:r>
            <a:r>
              <a:rPr lang="en-US" sz="2900" b="1" dirty="0" smtClean="0"/>
              <a:t>(ex: spot checking, group response) </a:t>
            </a:r>
            <a:r>
              <a:rPr lang="en-US" sz="2900" dirty="0" smtClean="0"/>
              <a:t>throughout the lesson</a:t>
            </a:r>
          </a:p>
          <a:p>
            <a:endParaRPr lang="en-US" sz="2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304800"/>
            <a:ext cx="8229600" cy="12527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4" descr="E88FF393"/>
          <p:cNvPicPr>
            <a:picLocks noChangeAspect="1" noChangeArrowheads="1"/>
          </p:cNvPicPr>
          <p:nvPr/>
        </p:nvPicPr>
        <p:blipFill>
          <a:blip r:embed="rId2" cstate="print">
            <a:lum bright="-12000" contrast="24000"/>
          </a:blip>
          <a:srcRect/>
          <a:stretch>
            <a:fillRect/>
          </a:stretch>
        </p:blipFill>
        <p:spPr bwMode="auto">
          <a:xfrm>
            <a:off x="914400" y="0"/>
            <a:ext cx="7162800" cy="682466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752600" y="152400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BFD20619"/>
          <p:cNvPicPr>
            <a:picLocks noChangeAspect="1" noChangeArrowheads="1"/>
          </p:cNvPicPr>
          <p:nvPr/>
        </p:nvPicPr>
        <p:blipFill>
          <a:blip r:embed="rId2" cstate="print">
            <a:lum bright="-12000" contrast="30000"/>
          </a:blip>
          <a:srcRect/>
          <a:stretch>
            <a:fillRect/>
          </a:stretch>
        </p:blipFill>
        <p:spPr bwMode="auto">
          <a:xfrm>
            <a:off x="1524000" y="0"/>
            <a:ext cx="58674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Outside Useful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hlinkClick r:id="rId2"/>
              </a:rPr>
              <a:t>http://www.prel.org/products/paced/fall06/siop.pdf</a:t>
            </a:r>
            <a:endParaRPr lang="en-US" u="sng" dirty="0" smtClean="0"/>
          </a:p>
          <a:p>
            <a:pPr lvl="1"/>
            <a:r>
              <a:rPr lang="en-US" dirty="0" smtClean="0"/>
              <a:t>SIOP Lesson Plan Outline with Guidelines</a:t>
            </a:r>
          </a:p>
          <a:p>
            <a:pPr lvl="1">
              <a:buNone/>
            </a:pPr>
            <a:endParaRPr lang="en-US" u="sng" dirty="0" smtClean="0"/>
          </a:p>
          <a:p>
            <a:r>
              <a:rPr lang="en-US" dirty="0" smtClean="0">
                <a:hlinkClick r:id="rId3"/>
              </a:rPr>
              <a:t>http://www.cal.org/siop/</a:t>
            </a:r>
            <a:endParaRPr lang="en-US" dirty="0" smtClean="0"/>
          </a:p>
          <a:p>
            <a:pPr lvl="1"/>
            <a:r>
              <a:rPr lang="en-US" dirty="0" smtClean="0"/>
              <a:t>SIOP Home Page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224</TotalTime>
  <Words>693</Words>
  <Application>Microsoft Office PowerPoint</Application>
  <PresentationFormat>On-screen Show (4:3)</PresentationFormat>
  <Paragraphs>117</Paragraphs>
  <Slides>20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Module</vt:lpstr>
      <vt:lpstr>SIOP Model:    Sheltered Instruction Observation Protocol</vt:lpstr>
      <vt:lpstr>What is the SIOP Model?</vt:lpstr>
      <vt:lpstr>Who uses the SIOP Model?</vt:lpstr>
      <vt:lpstr>How the SIOP Model is used?</vt:lpstr>
      <vt:lpstr>Who benefits from SIOP instruction?</vt:lpstr>
      <vt:lpstr>8 Interrelated Components</vt:lpstr>
      <vt:lpstr>1. Building Background</vt:lpstr>
      <vt:lpstr>2. Lesson Preparation</vt:lpstr>
      <vt:lpstr>Examples of Preparation</vt:lpstr>
      <vt:lpstr>Group Activity!</vt:lpstr>
      <vt:lpstr>Examples of Preparation</vt:lpstr>
      <vt:lpstr>3. Comprehensible Input</vt:lpstr>
      <vt:lpstr>4. Strategies</vt:lpstr>
      <vt:lpstr>5. Interaction</vt:lpstr>
      <vt:lpstr>6. Practice/Application</vt:lpstr>
      <vt:lpstr>7. Lesson Delivery</vt:lpstr>
      <vt:lpstr>8. Review/Assessment</vt:lpstr>
      <vt:lpstr>Slide 18</vt:lpstr>
      <vt:lpstr>Slide 19</vt:lpstr>
      <vt:lpstr>Outside Useful Links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SIOP Model</dc:title>
  <dc:creator>cissadmin</dc:creator>
  <cp:lastModifiedBy>j</cp:lastModifiedBy>
  <cp:revision>14</cp:revision>
  <dcterms:created xsi:type="dcterms:W3CDTF">2010-09-27T16:23:19Z</dcterms:created>
  <dcterms:modified xsi:type="dcterms:W3CDTF">2010-09-29T20:19:05Z</dcterms:modified>
</cp:coreProperties>
</file>